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notesMasterIdLst>
    <p:notesMasterId r:id="rId12"/>
  </p:notesMasterIdLst>
  <p:sldIdLst>
    <p:sldId id="256" r:id="rId2"/>
    <p:sldId id="289" r:id="rId3"/>
    <p:sldId id="290" r:id="rId4"/>
    <p:sldId id="291" r:id="rId5"/>
    <p:sldId id="292" r:id="rId6"/>
    <p:sldId id="293" r:id="rId7"/>
    <p:sldId id="277" r:id="rId8"/>
    <p:sldId id="294" r:id="rId9"/>
    <p:sldId id="295" r:id="rId10"/>
    <p:sldId id="28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74" autoAdjust="0"/>
    <p:restoredTop sz="95926"/>
  </p:normalViewPr>
  <p:slideViewPr>
    <p:cSldViewPr snapToGrid="0" snapToObjects="1">
      <p:cViewPr>
        <p:scale>
          <a:sx n="118" d="100"/>
          <a:sy n="118" d="100"/>
        </p:scale>
        <p:origin x="265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E0DA1-A294-1A45-A14D-90BFC4325726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F9380-14A3-DF45-9C92-D1F7D2222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1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bmerged_final_ds</a:t>
            </a:r>
            <a:r>
              <a:rPr lang="en-US" dirty="0"/>
              <a:t> &lt;- </a:t>
            </a:r>
            <a:r>
              <a:rPr lang="en-US" dirty="0" err="1"/>
              <a:t>bmerged_ds</a:t>
            </a:r>
            <a:r>
              <a:rPr lang="en-US" dirty="0"/>
              <a:t> %&gt;% filter(!</a:t>
            </a:r>
            <a:r>
              <a:rPr lang="en-US" dirty="0" err="1"/>
              <a:t>is.na</a:t>
            </a:r>
            <a:r>
              <a:rPr lang="en-US" dirty="0"/>
              <a:t>(ABV) | !</a:t>
            </a:r>
            <a:r>
              <a:rPr lang="en-US" dirty="0" err="1"/>
              <a:t>is.na</a:t>
            </a:r>
            <a:r>
              <a:rPr lang="en-US" dirty="0"/>
              <a:t>(IBU))</a:t>
            </a:r>
          </a:p>
          <a:p>
            <a:endParaRPr lang="en-US" dirty="0"/>
          </a:p>
          <a:p>
            <a:r>
              <a:rPr lang="en-US" dirty="0" err="1"/>
              <a:t>non_missing_ibu</a:t>
            </a:r>
            <a:r>
              <a:rPr lang="en-US" dirty="0"/>
              <a:t> &lt;- </a:t>
            </a:r>
            <a:r>
              <a:rPr lang="en-US" dirty="0" err="1"/>
              <a:t>bmerged_final_ds</a:t>
            </a:r>
            <a:r>
              <a:rPr lang="en-US" dirty="0"/>
              <a:t> %&gt;% filter(!</a:t>
            </a:r>
            <a:r>
              <a:rPr lang="en-US" dirty="0" err="1"/>
              <a:t>is.na</a:t>
            </a:r>
            <a:r>
              <a:rPr lang="en-US" dirty="0"/>
              <a:t>(IBU))</a:t>
            </a:r>
          </a:p>
          <a:p>
            <a:r>
              <a:rPr lang="en-US" dirty="0" err="1"/>
              <a:t>non_missing_ibu$imputed</a:t>
            </a:r>
            <a:r>
              <a:rPr lang="en-US" dirty="0"/>
              <a:t> &lt;- "N"</a:t>
            </a:r>
          </a:p>
          <a:p>
            <a:endParaRPr lang="en-US" dirty="0"/>
          </a:p>
          <a:p>
            <a:r>
              <a:rPr lang="en-US" dirty="0" err="1"/>
              <a:t>missing_ibu</a:t>
            </a:r>
            <a:r>
              <a:rPr lang="en-US" dirty="0"/>
              <a:t> &lt;- </a:t>
            </a:r>
            <a:r>
              <a:rPr lang="en-US" dirty="0" err="1"/>
              <a:t>bmerged_final_ds</a:t>
            </a:r>
            <a:r>
              <a:rPr lang="en-US" dirty="0"/>
              <a:t> %&gt;% filter(</a:t>
            </a:r>
            <a:r>
              <a:rPr lang="en-US" dirty="0" err="1"/>
              <a:t>is.na</a:t>
            </a:r>
            <a:r>
              <a:rPr lang="en-US" dirty="0"/>
              <a:t>(IBU))</a:t>
            </a:r>
          </a:p>
          <a:p>
            <a:r>
              <a:rPr lang="en-US" dirty="0" err="1"/>
              <a:t>missing_ibu$imputed</a:t>
            </a:r>
            <a:r>
              <a:rPr lang="en-US" dirty="0"/>
              <a:t> &lt;- "Y"</a:t>
            </a:r>
          </a:p>
          <a:p>
            <a:endParaRPr lang="en-US" dirty="0"/>
          </a:p>
          <a:p>
            <a:r>
              <a:rPr lang="en-US" dirty="0" err="1"/>
              <a:t>model_ibu</a:t>
            </a:r>
            <a:r>
              <a:rPr lang="en-US" dirty="0"/>
              <a:t> &lt;- </a:t>
            </a:r>
            <a:r>
              <a:rPr lang="en-US" dirty="0" err="1"/>
              <a:t>non_missing_ibu</a:t>
            </a:r>
            <a:r>
              <a:rPr lang="en-US" dirty="0"/>
              <a:t> %&gt;% </a:t>
            </a:r>
            <a:r>
              <a:rPr lang="en-US" dirty="0" err="1"/>
              <a:t>lm</a:t>
            </a:r>
            <a:r>
              <a:rPr lang="en-US" dirty="0"/>
              <a:t>(formula=log(IBU)~log(ABV))</a:t>
            </a:r>
          </a:p>
          <a:p>
            <a:r>
              <a:rPr lang="en-US" dirty="0"/>
              <a:t>plot(</a:t>
            </a:r>
            <a:r>
              <a:rPr lang="en-US" dirty="0" err="1"/>
              <a:t>model_ibu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summary(</a:t>
            </a:r>
            <a:r>
              <a:rPr lang="en-US" dirty="0" err="1"/>
              <a:t>model_ibu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missing_ibu$IBU</a:t>
            </a:r>
            <a:r>
              <a:rPr lang="en-US" dirty="0"/>
              <a:t> &lt;- round(</a:t>
            </a:r>
            <a:r>
              <a:rPr lang="en-US" dirty="0" err="1"/>
              <a:t>exp</a:t>
            </a:r>
            <a:r>
              <a:rPr lang="en-US" dirty="0"/>
              <a:t>(predict(</a:t>
            </a:r>
            <a:r>
              <a:rPr lang="en-US" dirty="0" err="1"/>
              <a:t>model_ibu,missing_ibu</a:t>
            </a:r>
            <a:r>
              <a:rPr lang="en-US" dirty="0"/>
              <a:t>)),0)</a:t>
            </a:r>
          </a:p>
          <a:p>
            <a:endParaRPr lang="en-US" dirty="0"/>
          </a:p>
          <a:p>
            <a:r>
              <a:rPr lang="en-US" dirty="0" err="1"/>
              <a:t>imputed_df</a:t>
            </a:r>
            <a:r>
              <a:rPr lang="en-US" dirty="0"/>
              <a:t> &lt;- </a:t>
            </a:r>
            <a:r>
              <a:rPr lang="en-US" dirty="0" err="1"/>
              <a:t>rbind</a:t>
            </a:r>
            <a:r>
              <a:rPr lang="en-US" dirty="0"/>
              <a:t>(</a:t>
            </a:r>
            <a:r>
              <a:rPr lang="en-US" dirty="0" err="1"/>
              <a:t>non_missing_ibu,missing_ibu</a:t>
            </a:r>
            <a:r>
              <a:rPr lang="en-US" dirty="0"/>
              <a:t>)</a:t>
            </a:r>
          </a:p>
          <a:p>
            <a:r>
              <a:rPr lang="en-US" dirty="0" err="1"/>
              <a:t>imputed_df$imputed</a:t>
            </a:r>
            <a:r>
              <a:rPr lang="en-US" dirty="0"/>
              <a:t> &lt;- </a:t>
            </a:r>
            <a:r>
              <a:rPr lang="en-US" dirty="0" err="1"/>
              <a:t>as.factor</a:t>
            </a:r>
            <a:r>
              <a:rPr lang="en-US" dirty="0"/>
              <a:t>(</a:t>
            </a:r>
            <a:r>
              <a:rPr lang="en-US" dirty="0" err="1"/>
              <a:t>imputed_df$imputed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imputed_df</a:t>
            </a:r>
            <a:r>
              <a:rPr lang="en-US" dirty="0"/>
              <a:t>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ABV,y</a:t>
            </a:r>
            <a:r>
              <a:rPr lang="en-US" dirty="0"/>
              <a:t>=</a:t>
            </a:r>
            <a:r>
              <a:rPr lang="en-US" dirty="0" err="1"/>
              <a:t>IBU,color</a:t>
            </a:r>
            <a:r>
              <a:rPr lang="en-US" dirty="0"/>
              <a:t>=imputed))+</a:t>
            </a:r>
          </a:p>
          <a:p>
            <a:r>
              <a:rPr lang="en-US" dirty="0"/>
              <a:t>               </a:t>
            </a:r>
            <a:r>
              <a:rPr lang="en-US" dirty="0" err="1"/>
              <a:t>geom_point</a:t>
            </a:r>
            <a:r>
              <a:rPr lang="en-US" dirty="0"/>
              <a:t>()+</a:t>
            </a:r>
            <a:r>
              <a:rPr lang="en-US" dirty="0" err="1"/>
              <a:t>ggtitle</a:t>
            </a:r>
            <a:r>
              <a:rPr lang="en-US" dirty="0"/>
              <a:t>("ABV Vs IBU") + </a:t>
            </a:r>
          </a:p>
          <a:p>
            <a:r>
              <a:rPr lang="en-US" dirty="0"/>
              <a:t>             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=0.3))+  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=0.6,size=8),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axis.text.y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=0.2,size=6),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33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abv_by_states</a:t>
            </a:r>
            <a:r>
              <a:rPr lang="en-US" dirty="0"/>
              <a:t> &lt;- </a:t>
            </a:r>
            <a:r>
              <a:rPr lang="en-US" dirty="0" err="1"/>
              <a:t>imputed_df</a:t>
            </a:r>
            <a:r>
              <a:rPr lang="en-US" dirty="0"/>
              <a:t> %&gt;% select(</a:t>
            </a:r>
            <a:r>
              <a:rPr lang="en-US" dirty="0" err="1"/>
              <a:t>State,ABV</a:t>
            </a:r>
            <a:r>
              <a:rPr lang="en-US" dirty="0"/>
              <a:t>) %&gt;% </a:t>
            </a:r>
            <a:r>
              <a:rPr lang="en-US" dirty="0" err="1"/>
              <a:t>group_by</a:t>
            </a:r>
            <a:r>
              <a:rPr lang="en-US" dirty="0"/>
              <a:t>(State) %&gt;%  </a:t>
            </a:r>
            <a:r>
              <a:rPr lang="en-US" dirty="0" err="1"/>
              <a:t>summarise</a:t>
            </a:r>
            <a:r>
              <a:rPr lang="en-US" dirty="0"/>
              <a:t>(Median=</a:t>
            </a:r>
            <a:r>
              <a:rPr lang="en-US" dirty="0" err="1"/>
              <a:t>as.numeric</a:t>
            </a:r>
            <a:r>
              <a:rPr lang="en-US" dirty="0"/>
              <a:t>(median(ABV))) %&gt;% arrange(</a:t>
            </a:r>
            <a:r>
              <a:rPr lang="en-US" dirty="0" err="1"/>
              <a:t>desc</a:t>
            </a:r>
            <a:r>
              <a:rPr lang="en-US" dirty="0"/>
              <a:t>(Median))</a:t>
            </a:r>
          </a:p>
          <a:p>
            <a:endParaRPr lang="en-US" dirty="0"/>
          </a:p>
          <a:p>
            <a:r>
              <a:rPr lang="en-US" dirty="0" err="1"/>
              <a:t>abv_by_states$State</a:t>
            </a:r>
            <a:r>
              <a:rPr lang="en-US" dirty="0"/>
              <a:t> &lt;- factor(</a:t>
            </a:r>
            <a:r>
              <a:rPr lang="en-US" dirty="0" err="1"/>
              <a:t>abv_by_states$State</a:t>
            </a:r>
            <a:r>
              <a:rPr lang="en-US" dirty="0"/>
              <a:t>, levels = </a:t>
            </a:r>
            <a:r>
              <a:rPr lang="en-US" dirty="0" err="1"/>
              <a:t>abv_by_states$State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abv_by_states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(x=State, y=Median)) + 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width=.8, fill="tomato3") + </a:t>
            </a:r>
          </a:p>
          <a:p>
            <a:r>
              <a:rPr lang="en-US" dirty="0"/>
              <a:t>  labs(title="Ordered Bar Chart", </a:t>
            </a:r>
          </a:p>
          <a:p>
            <a:r>
              <a:rPr lang="en-US" dirty="0"/>
              <a:t>       subtitle="Median ABV Vs State", </a:t>
            </a:r>
          </a:p>
          <a:p>
            <a:r>
              <a:rPr lang="en-US" dirty="0"/>
              <a:t>       caption="Beer Analysis") + </a:t>
            </a:r>
          </a:p>
          <a:p>
            <a:r>
              <a:rPr lang="en-US" dirty="0"/>
              <a:t>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ibu_by_states</a:t>
            </a:r>
            <a:r>
              <a:rPr lang="en-US" dirty="0"/>
              <a:t> &lt;- </a:t>
            </a:r>
            <a:r>
              <a:rPr lang="en-US" dirty="0" err="1"/>
              <a:t>imputed_df</a:t>
            </a:r>
            <a:r>
              <a:rPr lang="en-US" dirty="0"/>
              <a:t> %&gt;% select(</a:t>
            </a:r>
            <a:r>
              <a:rPr lang="en-US" dirty="0" err="1"/>
              <a:t>State,IBU</a:t>
            </a:r>
            <a:r>
              <a:rPr lang="en-US" dirty="0"/>
              <a:t>) %&gt;% </a:t>
            </a:r>
            <a:r>
              <a:rPr lang="en-US" dirty="0" err="1"/>
              <a:t>group_by</a:t>
            </a:r>
            <a:r>
              <a:rPr lang="en-US" dirty="0"/>
              <a:t>(State) %&gt;%  </a:t>
            </a:r>
            <a:r>
              <a:rPr lang="en-US" dirty="0" err="1"/>
              <a:t>summarise</a:t>
            </a:r>
            <a:r>
              <a:rPr lang="en-US" dirty="0"/>
              <a:t>(Median=</a:t>
            </a:r>
            <a:r>
              <a:rPr lang="en-US" dirty="0" err="1"/>
              <a:t>as.numeric</a:t>
            </a:r>
            <a:r>
              <a:rPr lang="en-US" dirty="0"/>
              <a:t>(median(IBU))) %&gt;% arrange(</a:t>
            </a:r>
            <a:r>
              <a:rPr lang="en-US" dirty="0" err="1"/>
              <a:t>desc</a:t>
            </a:r>
            <a:r>
              <a:rPr lang="en-US" dirty="0"/>
              <a:t>(Median))</a:t>
            </a:r>
          </a:p>
          <a:p>
            <a:endParaRPr lang="en-US" dirty="0"/>
          </a:p>
          <a:p>
            <a:r>
              <a:rPr lang="en-US" dirty="0" err="1"/>
              <a:t>ibu_by_states$State</a:t>
            </a:r>
            <a:r>
              <a:rPr lang="en-US" dirty="0"/>
              <a:t> &lt;- factor(</a:t>
            </a:r>
            <a:r>
              <a:rPr lang="en-US" dirty="0" err="1"/>
              <a:t>ibu_by_states$State</a:t>
            </a:r>
            <a:r>
              <a:rPr lang="en-US" dirty="0"/>
              <a:t>, levels = </a:t>
            </a:r>
            <a:r>
              <a:rPr lang="en-US" dirty="0" err="1"/>
              <a:t>ibu_by_states$State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ibu_by_states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(x=State, y=Median)) + 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width=.8, fill="tomato3") + </a:t>
            </a:r>
          </a:p>
          <a:p>
            <a:r>
              <a:rPr lang="en-US" dirty="0"/>
              <a:t>  labs(title="Ordered Bar Chart", </a:t>
            </a:r>
          </a:p>
          <a:p>
            <a:r>
              <a:rPr lang="en-US" dirty="0"/>
              <a:t>       subtitle="Median IBU Vs State", </a:t>
            </a:r>
          </a:p>
          <a:p>
            <a:r>
              <a:rPr lang="en-US" dirty="0"/>
              <a:t>       caption="Beer Analysis") + </a:t>
            </a:r>
          </a:p>
          <a:p>
            <a:r>
              <a:rPr lang="en-US" dirty="0"/>
              <a:t>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26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imputed_df</a:t>
            </a:r>
            <a:r>
              <a:rPr lang="en-US" dirty="0"/>
              <a:t>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(y=</a:t>
            </a:r>
            <a:r>
              <a:rPr lang="en-US" dirty="0" err="1"/>
              <a:t>ABV,x</a:t>
            </a:r>
            <a:r>
              <a:rPr lang="en-US" dirty="0"/>
              <a:t>=State)) +</a:t>
            </a:r>
          </a:p>
          <a:p>
            <a:r>
              <a:rPr lang="en-US" dirty="0"/>
              <a:t>               </a:t>
            </a:r>
            <a:r>
              <a:rPr lang="en-US" dirty="0" err="1"/>
              <a:t>geom_boxplot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(fill=State), alpha=0.8,show.legend = FALSE) + </a:t>
            </a:r>
          </a:p>
          <a:p>
            <a:r>
              <a:rPr lang="en-US" dirty="0"/>
              <a:t>               labs(title="Alcohol Content", </a:t>
            </a:r>
          </a:p>
          <a:p>
            <a:r>
              <a:rPr lang="en-US" dirty="0"/>
              <a:t>               caption="Beer Analysis") + </a:t>
            </a:r>
          </a:p>
          <a:p>
            <a:r>
              <a:rPr lang="en-US" dirty="0"/>
              <a:t>             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           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           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imputed_df</a:t>
            </a:r>
            <a:r>
              <a:rPr lang="en-US" dirty="0"/>
              <a:t>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(x=ABV)) +</a:t>
            </a:r>
          </a:p>
          <a:p>
            <a:r>
              <a:rPr lang="en-US" dirty="0"/>
              <a:t>               </a:t>
            </a:r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(fill=State), alpha=0.8) + </a:t>
            </a:r>
          </a:p>
          <a:p>
            <a:r>
              <a:rPr lang="en-US" dirty="0"/>
              <a:t>               labs(title="Density Plot", </a:t>
            </a:r>
          </a:p>
          <a:p>
            <a:r>
              <a:rPr lang="en-US" dirty="0"/>
              <a:t>               caption="Beer Analysis") + </a:t>
            </a:r>
          </a:p>
          <a:p>
            <a:r>
              <a:rPr lang="en-US" dirty="0"/>
              <a:t>             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           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           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7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18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61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67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66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51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1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74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65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5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84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66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4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70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8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9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CE003-8C3A-2E4A-8ED5-DB534F1F7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838476"/>
            <a:ext cx="8825658" cy="2171184"/>
          </a:xfrm>
        </p:spPr>
        <p:txBody>
          <a:bodyPr/>
          <a:lstStyle/>
          <a:p>
            <a:r>
              <a:rPr lang="en-US" sz="4800" dirty="0"/>
              <a:t>MSDS-6306-Fall-2019</a:t>
            </a:r>
            <a:br>
              <a:rPr lang="en-US" sz="4800" dirty="0"/>
            </a:br>
            <a:r>
              <a:rPr lang="en-US" sz="3600" dirty="0"/>
              <a:t>Case Study 01 - Beer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9E7FE-C338-BE4F-9D47-BA86DFA057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Sachin Chavan</a:t>
            </a:r>
          </a:p>
          <a:p>
            <a:r>
              <a:rPr lang="en-US" cap="none" dirty="0"/>
              <a:t>Jordan </a:t>
            </a:r>
            <a:r>
              <a:rPr lang="en-US" cap="none" dirty="0" err="1"/>
              <a:t>Salsman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30606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362E7-8112-B24D-895A-06492FBB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48231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C52D-A34C-0643-846F-278CECC8B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Beer </a:t>
            </a:r>
            <a:r>
              <a:rPr lang="en-US" dirty="0" err="1"/>
              <a:t>DataSet</a:t>
            </a:r>
            <a:br>
              <a:rPr lang="en-US" dirty="0"/>
            </a:br>
            <a:r>
              <a:rPr lang="en-US" sz="2000" dirty="0"/>
              <a:t>what is in there</a:t>
            </a:r>
            <a:r>
              <a:rPr lang="en-US" sz="2000" dirty="0">
                <a:latin typeface="Andale Mono" panose="020B0509000000000004" pitchFamily="49" charset="0"/>
              </a:rPr>
              <a:t>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101CD5-3308-E74D-8505-4CBB942B9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610649"/>
              </p:ext>
            </p:extLst>
          </p:nvPr>
        </p:nvGraphicFramePr>
        <p:xfrm>
          <a:off x="735083" y="3339322"/>
          <a:ext cx="3219270" cy="1213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635">
                  <a:extLst>
                    <a:ext uri="{9D8B030D-6E8A-4147-A177-3AD203B41FA5}">
                      <a16:colId xmlns:a16="http://schemas.microsoft.com/office/drawing/2014/main" val="3395517191"/>
                    </a:ext>
                  </a:extLst>
                </a:gridCol>
                <a:gridCol w="1609635">
                  <a:extLst>
                    <a:ext uri="{9D8B030D-6E8A-4147-A177-3AD203B41FA5}">
                      <a16:colId xmlns:a16="http://schemas.microsoft.com/office/drawing/2014/main" val="100780714"/>
                    </a:ext>
                  </a:extLst>
                </a:gridCol>
              </a:tblGrid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000379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Breweries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443088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4737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F3AFEB-4378-654A-9827-25A1F8882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55739"/>
              </p:ext>
            </p:extLst>
          </p:nvPr>
        </p:nvGraphicFramePr>
        <p:xfrm>
          <a:off x="735083" y="5150754"/>
          <a:ext cx="3219270" cy="1213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635">
                  <a:extLst>
                    <a:ext uri="{9D8B030D-6E8A-4147-A177-3AD203B41FA5}">
                      <a16:colId xmlns:a16="http://schemas.microsoft.com/office/drawing/2014/main" val="3395517191"/>
                    </a:ext>
                  </a:extLst>
                </a:gridCol>
                <a:gridCol w="1609635">
                  <a:extLst>
                    <a:ext uri="{9D8B030D-6E8A-4147-A177-3AD203B41FA5}">
                      <a16:colId xmlns:a16="http://schemas.microsoft.com/office/drawing/2014/main" val="100780714"/>
                    </a:ext>
                  </a:extLst>
                </a:gridCol>
              </a:tblGrid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000379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Beer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443088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Styles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4737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1CA2475-698F-B448-B77C-FDB73E61A430}"/>
              </a:ext>
            </a:extLst>
          </p:cNvPr>
          <p:cNvSpPr txBox="1"/>
          <p:nvPr/>
        </p:nvSpPr>
        <p:spPr>
          <a:xfrm>
            <a:off x="667894" y="2788773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Breweries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547A6-F4E0-8947-9DB3-BDFE6465A0F8}"/>
              </a:ext>
            </a:extLst>
          </p:cNvPr>
          <p:cNvSpPr txBox="1"/>
          <p:nvPr/>
        </p:nvSpPr>
        <p:spPr>
          <a:xfrm>
            <a:off x="735083" y="4703738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Beers dataset</a:t>
            </a:r>
          </a:p>
        </p:txBody>
      </p:sp>
      <p:pic>
        <p:nvPicPr>
          <p:cNvPr id="1026" name="Picture 2" descr="https://lh4.googleusercontent.com/OmvkXCICOVjZGG_SRMHTYIgoO2EukCXPWYz0IAuhFA3fq1bp-vEhRn88w0egYv-4mvReh53_LhFqFnRyx3_GE_xJKbv9w0HYOD2Pc6fxbyO-Koj9fLic7osOxiNl-ppy7TNZ">
            <a:extLst>
              <a:ext uri="{FF2B5EF4-FFF2-40B4-BE49-F238E27FC236}">
                <a16:creationId xmlns:a16="http://schemas.microsoft.com/office/drawing/2014/main" id="{C0FEB50F-1784-5B4E-BC76-00543507D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014" y="3158105"/>
            <a:ext cx="7327075" cy="261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054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17574-F2B4-2943-A476-EC8F4CE4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270" y="903950"/>
            <a:ext cx="8825659" cy="704088"/>
          </a:xfrm>
        </p:spPr>
        <p:txBody>
          <a:bodyPr/>
          <a:lstStyle/>
          <a:p>
            <a:r>
              <a:rPr lang="en-US" dirty="0"/>
              <a:t>Breweries per state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C75E53-B40D-B749-BECF-9A18F9056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933" y="2410588"/>
            <a:ext cx="7852996" cy="41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94CC3-D482-BE4A-95CB-04C3C49B2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patterns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0AD03-CC13-604D-8F8C-CB2250143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36" y="2311980"/>
            <a:ext cx="5655963" cy="3327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FE9E8-32F7-0F49-9E34-64464E559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782" y="2978330"/>
            <a:ext cx="4575703" cy="266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591A70-7781-5047-89D2-2B23CC019F51}"/>
              </a:ext>
            </a:extLst>
          </p:cNvPr>
          <p:cNvSpPr txBox="1"/>
          <p:nvPr/>
        </p:nvSpPr>
        <p:spPr>
          <a:xfrm>
            <a:off x="6331782" y="2481944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by Ounces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086D6-68BF-BE45-8AD4-04FF4F397F0A}"/>
              </a:ext>
            </a:extLst>
          </p:cNvPr>
          <p:cNvSpPr txBox="1"/>
          <p:nvPr/>
        </p:nvSpPr>
        <p:spPr>
          <a:xfrm>
            <a:off x="783771" y="5908313"/>
            <a:ext cx="364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IBU and ABV values are missing</a:t>
            </a:r>
          </a:p>
        </p:txBody>
      </p:sp>
    </p:spTree>
    <p:extLst>
      <p:ext uri="{BB962C8B-B14F-4D97-AF65-F5344CB8AC3E}">
        <p14:creationId xmlns:p14="http://schemas.microsoft.com/office/powerpoint/2010/main" val="2422192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E6E4-4299-9C49-A82A-F9D3ACF3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pattern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A4708-39D2-7344-853F-762D5BF94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645" y="2856219"/>
            <a:ext cx="5821334" cy="2630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6BB08-DC8C-9847-A000-EA6D0A545E0E}"/>
              </a:ext>
            </a:extLst>
          </p:cNvPr>
          <p:cNvSpPr txBox="1"/>
          <p:nvPr/>
        </p:nvSpPr>
        <p:spPr>
          <a:xfrm>
            <a:off x="5887645" y="2377440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by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BF8C0-4231-184E-8F6F-C0D3BC8CD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84" y="2856219"/>
            <a:ext cx="4653195" cy="2679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6CDDD-C9B3-BE41-920A-A414C8572C80}"/>
              </a:ext>
            </a:extLst>
          </p:cNvPr>
          <p:cNvSpPr txBox="1"/>
          <p:nvPr/>
        </p:nvSpPr>
        <p:spPr>
          <a:xfrm>
            <a:off x="1016084" y="237744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by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59C88-1E88-824C-84BC-A916BB02B262}"/>
              </a:ext>
            </a:extLst>
          </p:cNvPr>
          <p:cNvSpPr txBox="1"/>
          <p:nvPr/>
        </p:nvSpPr>
        <p:spPr>
          <a:xfrm>
            <a:off x="914400" y="5812972"/>
            <a:ext cx="5357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is not completely missing at random</a:t>
            </a:r>
          </a:p>
          <a:p>
            <a:r>
              <a:rPr lang="en-US" dirty="0"/>
              <a:t>It is missing largely by State, Style and Ounces</a:t>
            </a:r>
          </a:p>
        </p:txBody>
      </p:sp>
    </p:spTree>
    <p:extLst>
      <p:ext uri="{BB962C8B-B14F-4D97-AF65-F5344CB8AC3E}">
        <p14:creationId xmlns:p14="http://schemas.microsoft.com/office/powerpoint/2010/main" val="4217481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BD26A2-5A1C-B04C-81D2-249C037C3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99" y="2550278"/>
            <a:ext cx="4601550" cy="2725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F3719A-09DB-864F-80DE-8E07F4D4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577" y="2550278"/>
            <a:ext cx="6988683" cy="27254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B0F19-0B0D-B04F-93CA-E84B4AF91DFF}"/>
              </a:ext>
            </a:extLst>
          </p:cNvPr>
          <p:cNvSpPr txBox="1"/>
          <p:nvPr/>
        </p:nvSpPr>
        <p:spPr>
          <a:xfrm>
            <a:off x="587829" y="5564777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by 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CC9DF-96F9-9342-A7FA-54D40201FCE9}"/>
              </a:ext>
            </a:extLst>
          </p:cNvPr>
          <p:cNvSpPr txBox="1"/>
          <p:nvPr/>
        </p:nvSpPr>
        <p:spPr>
          <a:xfrm>
            <a:off x="5107577" y="5564777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by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784B41-15D8-8C4C-BC69-CA7089A99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pattern</a:t>
            </a:r>
          </a:p>
        </p:txBody>
      </p:sp>
    </p:spTree>
    <p:extLst>
      <p:ext uri="{BB962C8B-B14F-4D97-AF65-F5344CB8AC3E}">
        <p14:creationId xmlns:p14="http://schemas.microsoft.com/office/powerpoint/2010/main" val="2981838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63BD-F168-684C-9A53-CF1C5496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7E980-CAFC-644A-BE5F-9ACBC128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403" y="2335867"/>
            <a:ext cx="3185835" cy="2365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97D88-6C80-6B44-965C-2E4F83C76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668" y="4701240"/>
            <a:ext cx="2906486" cy="18195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32A544-9CB8-1341-A7A0-C1A2000FA2E6}"/>
              </a:ext>
            </a:extLst>
          </p:cNvPr>
          <p:cNvSpPr txBox="1"/>
          <p:nvPr/>
        </p:nvSpPr>
        <p:spPr>
          <a:xfrm>
            <a:off x="100827" y="2500638"/>
            <a:ext cx="318709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Original Dataset has total 2410 </a:t>
            </a:r>
          </a:p>
          <a:p>
            <a:r>
              <a:rPr lang="en-US" sz="1400" dirty="0"/>
              <a:t>     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 of 2410, 62 records doesn’t</a:t>
            </a:r>
          </a:p>
          <a:p>
            <a:r>
              <a:rPr lang="en-US" sz="1400" dirty="0"/>
              <a:t>      have both IBU and ABV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These 62 records are deleted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943 records have IBU values </a:t>
            </a:r>
          </a:p>
          <a:p>
            <a:r>
              <a:rPr lang="en-US" sz="1400" dirty="0"/>
              <a:t>     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These values are imputed using</a:t>
            </a:r>
          </a:p>
          <a:p>
            <a:r>
              <a:rPr lang="en-US" sz="1400" dirty="0"/>
              <a:t>      simple linear regression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Log log transformation was</a:t>
            </a:r>
          </a:p>
          <a:p>
            <a:r>
              <a:rPr lang="en-US" sz="1400" dirty="0"/>
              <a:t>      used to build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Residual and </a:t>
            </a:r>
            <a:r>
              <a:rPr lang="en-US" sz="1400" dirty="0" err="1"/>
              <a:t>QQplot</a:t>
            </a:r>
            <a:r>
              <a:rPr lang="en-US" sz="1400" dirty="0"/>
              <a:t> on right</a:t>
            </a:r>
          </a:p>
          <a:p>
            <a:r>
              <a:rPr lang="en-US" sz="1400" dirty="0"/>
              <a:t>      side shows model assumptions</a:t>
            </a:r>
          </a:p>
          <a:p>
            <a:r>
              <a:rPr lang="en-US" sz="1400" dirty="0"/>
              <a:t>      on normality and constant</a:t>
            </a:r>
          </a:p>
          <a:p>
            <a:r>
              <a:rPr lang="en-US" sz="1400" dirty="0"/>
              <a:t>      variance are met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Final dataset contains 2348 </a:t>
            </a:r>
          </a:p>
          <a:p>
            <a:r>
              <a:rPr lang="en-US" sz="1400" dirty="0"/>
              <a:t>      records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E4CAE-F61F-9A4C-83FC-316B13B53C40}"/>
              </a:ext>
            </a:extLst>
          </p:cNvPr>
          <p:cNvSpPr txBox="1"/>
          <p:nvPr/>
        </p:nvSpPr>
        <p:spPr>
          <a:xfrm>
            <a:off x="4441371" y="2503714"/>
            <a:ext cx="1625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Original Scatterplot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09F9A6-18F3-C846-B280-D49F611A6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214" y="2889638"/>
            <a:ext cx="3994565" cy="1428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9A6971-0A31-C449-A2D3-C6AD703B5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7418" y="4701240"/>
            <a:ext cx="4005361" cy="16780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D7E52B-3A7E-464C-89D5-7CA052605574}"/>
              </a:ext>
            </a:extLst>
          </p:cNvPr>
          <p:cNvSpPr txBox="1"/>
          <p:nvPr/>
        </p:nvSpPr>
        <p:spPr>
          <a:xfrm>
            <a:off x="3777418" y="4426875"/>
            <a:ext cx="3732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Scatterplot after imputation and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192899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F13F-50D6-9143-A80A-A5FD7702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and IBU Vs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F37AA-025C-7F49-9C1A-B264F390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45" y="2405596"/>
            <a:ext cx="4619035" cy="3250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A09CFD-169F-DC4B-8534-29CE1E3BE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063" y="2405596"/>
            <a:ext cx="4384268" cy="3146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9EBDAA-6B3E-D347-B595-41E655BDFB56}"/>
              </a:ext>
            </a:extLst>
          </p:cNvPr>
          <p:cNvSpPr txBox="1"/>
          <p:nvPr/>
        </p:nvSpPr>
        <p:spPr>
          <a:xfrm>
            <a:off x="3571582" y="6045844"/>
            <a:ext cx="973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DC and Kentucky  consumes beer with max alcoholic Content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West Virginia consumes most    bitter beer.</a:t>
            </a:r>
          </a:p>
        </p:txBody>
      </p:sp>
    </p:spTree>
    <p:extLst>
      <p:ext uri="{BB962C8B-B14F-4D97-AF65-F5344CB8AC3E}">
        <p14:creationId xmlns:p14="http://schemas.microsoft.com/office/powerpoint/2010/main" val="112424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A5B05-5CDB-D149-8D81-8107B1FF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the ABV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D62D9A-AB7D-C344-B6B6-4E2B46276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2432434"/>
            <a:ext cx="5562600" cy="29519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2502C3-F136-784C-B353-51DE357DE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2432434"/>
            <a:ext cx="5419318" cy="1830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3705C3-544F-C849-8B5F-8611929F5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599" y="4375043"/>
            <a:ext cx="5441883" cy="1906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D96432-851E-9748-A446-9AE2A5ABC8F3}"/>
              </a:ext>
            </a:extLst>
          </p:cNvPr>
          <p:cNvSpPr txBox="1"/>
          <p:nvPr/>
        </p:nvSpPr>
        <p:spPr>
          <a:xfrm>
            <a:off x="881743" y="5584371"/>
            <a:ext cx="52421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As per box plot Alcohol content varies by state, </a:t>
            </a:r>
          </a:p>
          <a:p>
            <a:r>
              <a:rPr lang="en-US" sz="1600" dirty="0"/>
              <a:t>Colorado is the state with highest alcohol content</a:t>
            </a:r>
          </a:p>
          <a:p>
            <a:r>
              <a:rPr lang="en-US" sz="1600" dirty="0"/>
              <a:t>And Delaware is the lowest alcohol content. </a:t>
            </a:r>
          </a:p>
          <a:p>
            <a:r>
              <a:rPr lang="en-US" sz="1600" dirty="0"/>
              <a:t>Overall Distribution of ABV is approximately normal.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167483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{F73803AD-CC66-3444-BA0D-68C2252E9165}tf10001076</Template>
  <TotalTime>10104</TotalTime>
  <Words>1462</Words>
  <Application>Microsoft Macintosh PowerPoint</Application>
  <PresentationFormat>Widescreen</PresentationFormat>
  <Paragraphs>177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Andale Mono</vt:lpstr>
      <vt:lpstr>Arial</vt:lpstr>
      <vt:lpstr>Calibri</vt:lpstr>
      <vt:lpstr>Century Gothic</vt:lpstr>
      <vt:lpstr>Wingdings 3</vt:lpstr>
      <vt:lpstr>Ion Boardroom</vt:lpstr>
      <vt:lpstr>MSDS-6306-Fall-2019 Case Study 01 - Beer Analysis</vt:lpstr>
      <vt:lpstr>Beer DataSet what is in there?</vt:lpstr>
      <vt:lpstr>Breweries per state</vt:lpstr>
      <vt:lpstr>Missing Data patterns</vt:lpstr>
      <vt:lpstr>Missing Data pattern</vt:lpstr>
      <vt:lpstr>Missing Data pattern</vt:lpstr>
      <vt:lpstr>Imputations</vt:lpstr>
      <vt:lpstr>Median ABV and IBU Vs State</vt:lpstr>
      <vt:lpstr>Distribution of the ABV</vt:lpstr>
      <vt:lpstr>Questions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Chavan, Sachin</cp:lastModifiedBy>
  <cp:revision>837</cp:revision>
  <dcterms:created xsi:type="dcterms:W3CDTF">2019-09-03T03:26:45Z</dcterms:created>
  <dcterms:modified xsi:type="dcterms:W3CDTF">2019-10-18T00:30:39Z</dcterms:modified>
</cp:coreProperties>
</file>